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73" r:id="rId4"/>
    <p:sldId id="258" r:id="rId5"/>
    <p:sldId id="261" r:id="rId6"/>
    <p:sldId id="284" r:id="rId7"/>
    <p:sldId id="262" r:id="rId8"/>
    <p:sldId id="263" r:id="rId9"/>
    <p:sldId id="274" r:id="rId10"/>
    <p:sldId id="264" r:id="rId11"/>
    <p:sldId id="269" r:id="rId12"/>
    <p:sldId id="266" r:id="rId13"/>
    <p:sldId id="267" r:id="rId14"/>
    <p:sldId id="272" r:id="rId15"/>
    <p:sldId id="285" r:id="rId16"/>
    <p:sldId id="286" r:id="rId17"/>
    <p:sldId id="281" r:id="rId18"/>
    <p:sldId id="282" r:id="rId19"/>
    <p:sldId id="277" r:id="rId20"/>
    <p:sldId id="287" r:id="rId21"/>
    <p:sldId id="288" r:id="rId22"/>
    <p:sldId id="278" r:id="rId23"/>
    <p:sldId id="268" r:id="rId24"/>
    <p:sldId id="271" r:id="rId25"/>
    <p:sldId id="270" r:id="rId26"/>
    <p:sldId id="275" r:id="rId27"/>
    <p:sldId id="276" r:id="rId28"/>
    <p:sldId id="289" r:id="rId29"/>
    <p:sldId id="291" r:id="rId30"/>
    <p:sldId id="28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704"/>
  </p:normalViewPr>
  <p:slideViewPr>
    <p:cSldViewPr snapToGrid="0">
      <p:cViewPr varScale="1">
        <p:scale>
          <a:sx n="27" d="100"/>
          <a:sy n="27" d="100"/>
        </p:scale>
        <p:origin x="115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Lots of interesting details about </a:t>
            </a:r>
            <a:r>
              <a:rPr dirty="0" err="1"/>
              <a:t>netscape’s</a:t>
            </a:r>
            <a:r>
              <a:rPr dirty="0"/>
              <a:t> decision and process here - </a:t>
            </a:r>
            <a:r>
              <a:rPr u="sng" dirty="0">
                <a:solidFill>
                  <a:srgbClr val="0000FF"/>
                </a:solidFill>
                <a:uFill>
                  <a:solidFill>
                    <a:srgbClr val="0000FF"/>
                  </a:solidFill>
                </a:uFill>
                <a:hlinkClick r:id="rId3"/>
              </a:rPr>
              <a:t>https://www.oreilly.com/openbook/opensources/book/netrev.html</a:t>
            </a:r>
            <a:r>
              <a:rPr dirty="0"/>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dirty="0"/>
          </a:p>
          <a:p>
            <a:r>
              <a:rPr dirty="0"/>
              <a:t>Netscape did not call this open source!!!! They released a public website with their source code (“open source” was not yet coined)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Coining and protecting the term “open source” was a big deal for getting to the open source that we know of today. (Slide largely explains how term was coined, focusing on last quote might provide good opportunities for discussion). </a:t>
            </a:r>
          </a:p>
          <a:p>
            <a:r>
              <a:rPr dirty="0"/>
              <a:t>Discussion ideas:</a:t>
            </a:r>
          </a:p>
          <a:p>
            <a:pPr marL="220578" indent="-220578">
              <a:buSzPct val="100000"/>
              <a:buChar char="*"/>
            </a:pPr>
            <a:r>
              <a:rPr dirty="0"/>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rPr dirty="0"/>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This approach runs into interesting philosophical questions:</a:t>
            </a:r>
          </a:p>
          <a:p>
            <a:pPr marL="220578" indent="-220578">
              <a:buSzPct val="100000"/>
              <a:buChar char="*"/>
            </a:pPr>
            <a:r>
              <a:t>From the FSF perspective: it is immoral to contribute to mysql, because mysql will profit from your contribution</a:t>
            </a:r>
          </a:p>
          <a:p>
            <a:pPr marL="220578" indent="-220578">
              <a:buSzPct val="100000"/>
              <a:buChar char="*"/>
            </a:pPr>
            <a:r>
              <a:t>Is this the kind of democratic “bazar” that we started with, or is it just a facade of “real” open source?</a:t>
            </a:r>
          </a:p>
          <a:p>
            <a:br/>
            <a:r>
              <a:t>When Oracle bought MySQL (as part of buying Sun), the community fractured and created MariaDB, a fork of MySQL that is released under GPL (nothing in GPL to stop that from happening, it’s kinda the point of GPL)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t>An interesting and important outcome of this fracture was Stallman’s writings and creation of the free software foundation, which holds fast to these principles of software liberties..</a:t>
            </a:r>
          </a:p>
          <a:p>
            <a:br/>
            <a:r>
              <a:t>(read slide)</a:t>
            </a:r>
          </a:p>
          <a:p>
            <a:r>
              <a:t>Discuss: how is it possible to actually build a product and follow these freedoms? What is there to stop someone from taking your software, improving it, and selling it? (Next slide describes the “fix” for this with copyleft)</a:t>
            </a:r>
          </a:p>
          <a:p>
            <a:r>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r>
              <a:rPr dirty="0"/>
              <a:t>FSF &amp; Stallman apply this philosophy to an extreme.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t>Watch commercial. Discuss reactions: what is the vision that IBM is trying to convey? How do you monetize this vision?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ideo" Target="https://www.youtube.com/embed/x7ozaFbqg00?feature=oembed" TargetMode="External"/><Relationship Id="rId5" Type="http://schemas.openxmlformats.org/officeDocument/2006/relationships/image" Target="../media/image6.jpeg"/><Relationship Id="rId4" Type="http://schemas.openxmlformats.org/officeDocument/2006/relationships/hyperlink" Target="https://www.youtube.com/watch?v=x7ozaFbqg0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tif"/></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User:Datavizzer" TargetMode="External"/><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t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25.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t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6</a:t>
            </a:r>
            <a:r>
              <a:rPr dirty="0"/>
              <a:t>: Open 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Adeel Bhutta, 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4</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lstStyle/>
          <a:p>
            <a:r>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BM TV Commercial: “Prodigy”"/>
          <p:cNvSpPr txBox="1">
            <a:spLocks noGrp="1"/>
          </p:cNvSpPr>
          <p:nvPr>
            <p:ph type="title"/>
          </p:nvPr>
        </p:nvSpPr>
        <p:spPr>
          <a:prstGeom prst="rect">
            <a:avLst/>
          </a:prstGeom>
        </p:spPr>
        <p:txBody>
          <a:bodyPr/>
          <a:lstStyle/>
          <a:p>
            <a:r>
              <a:rPr dirty="0"/>
              <a:t>IBM TV Commercial: “Prodigy”</a:t>
            </a:r>
          </a:p>
        </p:txBody>
      </p:sp>
      <p:sp>
        <p:nvSpPr>
          <p:cNvPr id="159" name="Slide Subtitle"/>
          <p:cNvSpPr txBox="1">
            <a:spLocks noGrp="1"/>
          </p:cNvSpPr>
          <p:nvPr>
            <p:ph type="body" idx="1"/>
          </p:nvPr>
        </p:nvSpPr>
        <p:spPr>
          <a:prstGeom prst="rect">
            <a:avLst/>
          </a:prstGeom>
        </p:spPr>
        <p:txBody>
          <a:bodyPr/>
          <a:lstStyle/>
          <a:p>
            <a:endParaRPr/>
          </a:p>
        </p:txBody>
      </p:sp>
      <p:sp>
        <p:nvSpPr>
          <p:cNvPr id="1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161" name="https://www.youtube.com/watch?v=x7ozaFbqg00"/>
          <p:cNvSpPr txBox="1"/>
          <p:nvPr/>
        </p:nvSpPr>
        <p:spPr>
          <a:xfrm>
            <a:off x="17131666" y="12328973"/>
            <a:ext cx="689997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a:hlinkClick r:id="rId4"/>
              </a:rPr>
              <a:t>https://www.youtube.com/watch?v=x7ozaFbqg00</a:t>
            </a:r>
            <a:r>
              <a:t>  </a:t>
            </a:r>
          </a:p>
        </p:txBody>
      </p:sp>
      <p:pic>
        <p:nvPicPr>
          <p:cNvPr id="162" name="The Linux Foundation Video Site:: IBM Linux Commercial: The" descr="The Linux Foundation Video Site:: IBM Linux Commercial: The"/>
          <p:cNvPicPr>
            <a:picLocks/>
          </p:cNvPicPr>
          <p:nvPr>
            <a:videoFile r:link="rId1"/>
          </p:nvPr>
        </p:nvPicPr>
        <p:blipFill>
          <a:blip r:embed="rId5"/>
          <a:stretch>
            <a:fillRect/>
          </a:stretch>
        </p:blipFill>
        <p:spPr>
          <a:xfrm>
            <a:off x="673513" y="1714564"/>
            <a:ext cx="16360078" cy="1227006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2"/>
                </p:tgtEl>
              </p:cMediaNode>
            </p:video>
            <p:seq concurrent="1" prevAc="none" nextAc="seek">
              <p:cTn id="12" restart="whenNotActive" fill="hold" evtFilter="cancelBubble" nodeType="interactiveSeq">
                <p:stCondLst>
                  <p:cond evt="onClick" delay="0">
                    <p:tgtEl>
                      <p:spTgt spid="16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2"/>
                                        </p:tgtEl>
                                      </p:cBhvr>
                                    </p:cmd>
                                  </p:childTnLst>
                                </p:cTn>
                              </p:par>
                            </p:childTnLst>
                          </p:cTn>
                        </p:par>
                      </p:childTnLst>
                    </p:cTn>
                  </p:par>
                </p:childTnLst>
              </p:cTn>
              <p:nextCondLst>
                <p:cond evt="onClick" delay="0">
                  <p:tgtEl>
                    <p:spTgt spid="16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lstStyle/>
          <a:p>
            <a:r>
              <a:rPr lang="en-US" dirty="0"/>
              <a:t>Netscape’s open-source gambit</a:t>
            </a:r>
            <a:endParaRPr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t>Netscape was dominant web browser early 90’s</a:t>
            </a:r>
          </a:p>
          <a:p>
            <a:pPr>
              <a:lnSpc>
                <a:spcPct val="100000"/>
              </a:lnSpc>
            </a:pPr>
            <a:r>
              <a:t>Business model: free for home and education use, companies pay</a:t>
            </a:r>
          </a:p>
          <a:p>
            <a:pPr>
              <a:lnSpc>
                <a:spcPct val="100000"/>
              </a:lnSpc>
            </a:pPr>
            <a:r>
              <a:t>Microsoft entered browser market with Internet Explorer, bundled with Windows95, soon overtakes Netscape in usage (free with Windows)</a:t>
            </a:r>
          </a:p>
          <a:p>
            <a:pPr>
              <a:lnSpc>
                <a:spcPct val="100000"/>
              </a:lnSpc>
            </a:pPr>
            <a:r>
              <a:t>January 1998: Netscape first company to open source code for proprietary product (Mozilla)</a:t>
            </a:r>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lstStyle/>
          <a:p>
            <a:r>
              <a:rPr lang="en-US" dirty="0"/>
              <a:t>Netscape creates a new license and model</a:t>
            </a:r>
            <a:endParaRPr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t>New licenses follow, e.g. MIT, Apache, etc. </a:t>
            </a:r>
            <a:r>
              <a:rPr lang="en-US" i="1" dirty="0"/>
              <a:t>just like BSD, but without the advertising part</a:t>
            </a:r>
            <a:endParaRPr dirty="0"/>
          </a:p>
          <a:p>
            <a:pPr>
              <a:lnSpc>
                <a:spcPct val="100000"/>
              </a:lnSpc>
            </a:pPr>
            <a:r>
              <a:rPr dirty="0"/>
              <a:t>Publisher Tim O’Reilly organizes a </a:t>
            </a:r>
            <a:r>
              <a:rPr dirty="0">
                <a:solidFill>
                  <a:schemeClr val="accent1">
                    <a:lumOff val="-9999"/>
                  </a:schemeClr>
                </a:solidFill>
              </a:rPr>
              <a:t>Freeware Summit</a:t>
            </a:r>
            <a:r>
              <a:rPr dirty="0"/>
              <a:t> later in 1998, soon rebranded as </a:t>
            </a:r>
            <a:r>
              <a:rPr dirty="0">
                <a:solidFill>
                  <a:schemeClr val="accent1">
                    <a:lumOff val="-9999"/>
                  </a:schemeClr>
                </a:solidFill>
              </a:rPr>
              <a:t>Open Source Summit</a:t>
            </a: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8000" dirty="0"/>
              <a:t>Firefox lost battle, Open Source wins war</a:t>
            </a:r>
            <a:endParaRPr sz="80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dirty="0"/>
              <a:t>Chrome’s core = Chromium OSS</a:t>
            </a:r>
          </a:p>
          <a:p>
            <a:pPr lvl="1"/>
            <a:r>
              <a:rPr dirty="0"/>
              <a:t>Safari’s core = </a:t>
            </a:r>
            <a:r>
              <a:rPr dirty="0" err="1"/>
              <a:t>Webkit</a:t>
            </a:r>
            <a:r>
              <a:rPr dirty="0"/>
              <a:t> OSS</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pic>
        <p:nvPicPr>
          <p:cNvPr id="183"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[By </a:t>
            </a:r>
            <a:r>
              <a:rPr>
                <a:hlinkClick r:id="rId3"/>
              </a:rPr>
              <a:t>Datavizzer</a:t>
            </a:r>
            <a:r>
              <a:t>, CC BY-SA 4.0]</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lstStyle/>
          <a:p>
            <a:r>
              <a:rPr lang="en-US"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lstStyle/>
          <a:p>
            <a:r>
              <a:rPr lang="en-US"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lstStyle/>
          <a:p>
            <a:r>
              <a:rPr lang="en-US" dirty="0"/>
              <a:t>Adopting OSS has risks</a:t>
            </a:r>
            <a:endParaRPr dirty="0"/>
          </a:p>
        </p:txBody>
      </p:sp>
      <p:sp>
        <p:nvSpPr>
          <p:cNvPr id="237" name="Slide Subtitle"/>
          <p:cNvSpPr txBox="1">
            <a:spLocks noGrp="1"/>
          </p:cNvSpPr>
          <p:nvPr>
            <p:ph type="body" idx="1"/>
          </p:nvPr>
        </p:nvSpPr>
        <p:spPr>
          <a:prstGeom prst="rect">
            <a:avLst/>
          </a:prstGeom>
        </p:spPr>
        <p:txBody>
          <a:bodyPr/>
          <a:lstStyle/>
          <a:p>
            <a:pPr>
              <a:lnSpc>
                <a:spcPct val="100000"/>
              </a:lnSpc>
            </a:pPr>
            <a:r>
              <a:rPr dirty="0"/>
              <a:t>Are licenses compatible? A significant concern for licenses with copyleft:</a:t>
            </a:r>
          </a:p>
          <a:p>
            <a:pPr>
              <a:lnSpc>
                <a:spcPct val="100000"/>
              </a:lnSpc>
            </a:pPr>
            <a:r>
              <a:rPr dirty="0"/>
              <a:t>Adopting libraries with copyleft clause generally means what you distribute linked against that library must also have </a:t>
            </a:r>
            <a:r>
              <a:rPr dirty="0">
                <a:solidFill>
                  <a:srgbClr val="FF0000"/>
                </a:solidFill>
              </a:rPr>
              <a:t>same copyleft clause </a:t>
            </a:r>
            <a:r>
              <a:rPr dirty="0"/>
              <a:t>(and be open source)</a:t>
            </a:r>
          </a:p>
          <a:p>
            <a:pPr lvl="1"/>
            <a:r>
              <a:rPr dirty="0"/>
              <a:t>Including permissive-licensed software in copyleft-licensed software is generally compatible</a:t>
            </a:r>
            <a:r>
              <a:rPr lang="en-US" dirty="0"/>
              <a:t> (copyleft takes precedence)</a:t>
            </a:r>
            <a:endParaRPr dirty="0"/>
          </a:p>
          <a:p>
            <a:pPr lvl="1"/>
            <a:r>
              <a:rPr dirty="0">
                <a:solidFill>
                  <a:srgbClr val="FF0000"/>
                </a:solidFill>
              </a:rPr>
              <a:t>Are you certain </a:t>
            </a:r>
            <a:r>
              <a:rPr dirty="0"/>
              <a:t>that the software truly is released under the license that is stated? Did all contributors agree to that license?</a:t>
            </a: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lstStyle/>
          <a:p>
            <a:r>
              <a:rPr lang="en-US" dirty="0"/>
              <a:t>OSS Risks: </a:t>
            </a:r>
            <a:r>
              <a:rPr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lstStyle/>
          <a:p>
            <a:r>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rPr dirty="0"/>
              <a:t>OS projects thrive when </a:t>
            </a:r>
            <a:r>
              <a:rPr i="1" dirty="0">
                <a:solidFill>
                  <a:schemeClr val="accent5">
                    <a:satOff val="-41871"/>
                    <a:lumOff val="-13058"/>
                  </a:schemeClr>
                </a:solidFill>
              </a:rPr>
              <a:t>community</a:t>
            </a:r>
            <a:r>
              <a:rPr dirty="0"/>
              <a:t> surrounding them contributes to push the project forward</a:t>
            </a:r>
          </a:p>
          <a:p>
            <a:pPr>
              <a:lnSpc>
                <a:spcPct val="100000"/>
              </a:lnSpc>
            </a:pPr>
            <a:r>
              <a:rPr dirty="0">
                <a:solidFill>
                  <a:schemeClr val="accent5">
                    <a:satOff val="-41871"/>
                    <a:lumOff val="-13058"/>
                  </a:schemeClr>
                </a:solidFill>
              </a:rPr>
              <a:t>Communities</a:t>
            </a:r>
            <a:r>
              <a:rPr dirty="0"/>
              <a:t> form around collective ownership (even if it’s only perceived)</a:t>
            </a:r>
          </a:p>
          <a:p>
            <a:pPr>
              <a:lnSpc>
                <a:spcPct val="100000"/>
              </a:lnSpc>
            </a:pPr>
            <a:r>
              <a:rPr dirty="0">
                <a:solidFill>
                  <a:schemeClr val="accent5">
                    <a:satOff val="-41871"/>
                    <a:lumOff val="-13058"/>
                  </a:schemeClr>
                </a:solidFill>
              </a:rPr>
              <a:t>Contributors</a:t>
            </a:r>
            <a:r>
              <a:rPr dirty="0"/>
              <a:t> bring more than code: also documentation, support, and outreach</a:t>
            </a:r>
          </a:p>
          <a:p>
            <a:pPr>
              <a:lnSpc>
                <a:spcPct val="100000"/>
              </a:lnSpc>
            </a:pPr>
            <a:r>
              <a:rPr dirty="0"/>
              <a:t>Community/ownership models:</a:t>
            </a:r>
          </a:p>
          <a:p>
            <a:pPr lvl="1"/>
            <a:r>
              <a:rPr dirty="0"/>
              <a:t>Corporate owner, community outreach/involvement (MySQL, MongoDB)</a:t>
            </a:r>
          </a:p>
          <a:p>
            <a:pPr lvl="1"/>
            <a:r>
              <a:rPr dirty="0"/>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lstStyle/>
          <a:p>
            <a:r>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lstStyle/>
          <a:p>
            <a:r>
              <a:rPr lang="en-US"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non-profit 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lstStyle/>
          <a:p>
            <a:r>
              <a:rPr lang="en-US"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lstStyle/>
          <a:p>
            <a:r>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lstStyle/>
          <a:p>
            <a:r>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lstStyle/>
          <a:p>
            <a:r>
              <a:rPr lang="en-US" dirty="0"/>
              <a:t>Monetize OSS with dual licenses (?)</a:t>
            </a:r>
            <a:endParaRPr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r>
              <a:rPr lang="en-US" dirty="0"/>
              <a:t> (MySQL – MariaDB)</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lstStyle/>
          <a:p>
            <a:r>
              <a:rPr lang="en-US" dirty="0"/>
              <a:t>Monetize OSS by selling it as a SaaS (?)</a:t>
            </a:r>
            <a:endParaRPr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lstStyle/>
          <a:p>
            <a:r>
              <a:rPr lang="en-US"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pPr marL="685800" indent="-685800">
              <a:buFont typeface="Arial" panose="020B0604020202020204" pitchFamily="34" charset="0"/>
              <a:buChar char="•"/>
            </a:pPr>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8587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lstStyle/>
          <a:p>
            <a:r>
              <a:rPr lang="en-US" dirty="0"/>
              <a:t>Background: l</a:t>
            </a:r>
            <a:r>
              <a:rPr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lstStyle/>
          <a:p>
            <a:r>
              <a:rPr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lstStyle/>
          <a:p>
            <a:r>
              <a:rPr lang="en-US" dirty="0"/>
              <a:t>Early open source: UNIX to BSD</a:t>
            </a:r>
            <a:endParaRPr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lstStyle/>
          <a:p>
            <a:r>
              <a:rPr lang="en-US" dirty="0"/>
              <a:t>The BSD License is </a:t>
            </a:r>
            <a:r>
              <a:rPr lang="en-US" i="1" dirty="0"/>
              <a:t>Permissive</a:t>
            </a:r>
            <a:endParaRPr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lstStyle/>
          <a:p>
            <a:r>
              <a:rPr lang="en-US" dirty="0"/>
              <a:t>UNIX to GNU’s Not Unix</a:t>
            </a:r>
            <a:endParaRPr dirty="0"/>
          </a:p>
        </p:txBody>
      </p:sp>
      <p:sp>
        <p:nvSpPr>
          <p:cNvPr id="92" name="Slide Subtitle"/>
          <p:cNvSpPr txBox="1">
            <a:spLocks noGrp="1"/>
          </p:cNvSpPr>
          <p:nvPr>
            <p:ph type="body" idx="1"/>
          </p:nvPr>
        </p:nvSpPr>
        <p:spPr>
          <a:xfrm>
            <a:off x="671465" y="1886743"/>
            <a:ext cx="16320408"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lstStyle/>
          <a:p>
            <a:pPr lvl="1" defTabSz="1828800">
              <a:lnSpc>
                <a:spcPct val="90000"/>
              </a:lnSpc>
              <a:defRPr sz="8400" b="0" spc="0">
                <a:solidFill>
                  <a:srgbClr val="0070C0"/>
                </a:solidFill>
                <a:latin typeface="Verdana"/>
                <a:ea typeface="Verdana"/>
                <a:cs typeface="Verdana"/>
                <a:sym typeface="Verdana"/>
              </a:defRPr>
            </a:pPr>
            <a:r>
              <a:t>Free software as a Philosophy</a:t>
            </a:r>
          </a:p>
        </p:txBody>
      </p:sp>
      <p:sp>
        <p:nvSpPr>
          <p:cNvPr id="102" name="“Free as in Speech, not as in beer”"/>
          <p:cNvSpPr txBox="1">
            <a:spLocks noGrp="1"/>
          </p:cNvSpPr>
          <p:nvPr>
            <p:ph type="body" idx="1"/>
          </p:nvPr>
        </p:nvSpPr>
        <p:spPr>
          <a:xfrm>
            <a:off x="671465" y="1886743"/>
            <a:ext cx="19484573"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 Software as a Philosophy"/>
          <p:cNvSpPr txBox="1">
            <a:spLocks noGrp="1"/>
          </p:cNvSpPr>
          <p:nvPr>
            <p:ph type="title"/>
          </p:nvPr>
        </p:nvSpPr>
        <p:spPr>
          <a:prstGeom prst="rect">
            <a:avLst/>
          </a:prstGeom>
        </p:spPr>
        <p:txBody>
          <a:bodyPr/>
          <a:lstStyle/>
          <a:p>
            <a:r>
              <a:t>Free software as a Philosophy</a:t>
            </a:r>
          </a:p>
        </p:txBody>
      </p:sp>
      <p:sp>
        <p:nvSpPr>
          <p:cNvPr id="110" name="“Free as in Speech, not as in beer”"/>
          <p:cNvSpPr txBox="1">
            <a:spLocks noGrp="1"/>
          </p:cNvSpPr>
          <p:nvPr>
            <p:ph type="body" idx="1"/>
          </p:nvPr>
        </p:nvSpPr>
        <p:spPr>
          <a:xfrm>
            <a:off x="671465" y="1886743"/>
            <a:ext cx="23621457"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FSF: software licensed under GNU Public License (GPL), considering questions like:</a:t>
            </a:r>
          </a:p>
          <a:p>
            <a:pPr lvl="1"/>
            <a:r>
              <a:rPr dirty="0"/>
              <a:t>Required to redistribute modifications (under same license)?  </a:t>
            </a:r>
            <a:r>
              <a:rPr lang="en-US" i="1" dirty="0">
                <a:solidFill>
                  <a:schemeClr val="accent5">
                    <a:satOff val="-41871"/>
                    <a:lumOff val="-13058"/>
                  </a:schemeClr>
                </a:solidFill>
              </a:rPr>
              <a:t>Yes, “c</a:t>
            </a:r>
            <a:r>
              <a:rPr i="1" dirty="0">
                <a:solidFill>
                  <a:schemeClr val="accent5">
                    <a:satOff val="-41871"/>
                    <a:lumOff val="-13058"/>
                  </a:schemeClr>
                </a:solidFill>
              </a:rPr>
              <a:t>opyleft</a:t>
            </a:r>
            <a:r>
              <a:rPr lang="en-US" i="1" dirty="0">
                <a:solidFill>
                  <a:schemeClr val="accent5">
                    <a:satOff val="-41871"/>
                    <a:lumOff val="-13058"/>
                  </a:schemeClr>
                </a:solidFill>
              </a:rPr>
              <a:t>"</a:t>
            </a:r>
            <a:endParaRPr i="1" dirty="0">
              <a:solidFill>
                <a:schemeClr val="accent5">
                  <a:satOff val="-41871"/>
                  <a:lumOff val="-13058"/>
                </a:schemeClr>
              </a:solidFill>
            </a:endParaRPr>
          </a:p>
          <a:p>
            <a:pPr lvl="1"/>
            <a:r>
              <a:rPr lang="en-US" dirty="0"/>
              <a:t>Can you combine it with more restrictive licenses? </a:t>
            </a:r>
            <a:r>
              <a:rPr lang="en-US" i="1" dirty="0">
                <a:solidFill>
                  <a:schemeClr val="accent5">
                    <a:satOff val="-41871"/>
                    <a:lumOff val="-13058"/>
                  </a:schemeClr>
                </a:solidFill>
              </a:rPr>
              <a:t>No, not even with BSD!</a:t>
            </a:r>
            <a:endParaRPr dirty="0"/>
          </a:p>
          <a:p>
            <a:pPr marL="0" lvl="1" indent="228600">
              <a:buSzTx/>
              <a:buFontTx/>
              <a:buNone/>
            </a:pPr>
            <a:r>
              <a:rPr lang="en-US" dirty="0"/>
              <a:t>A</a:t>
            </a:r>
            <a:r>
              <a:rPr dirty="0"/>
              <a:t>lternative</a:t>
            </a:r>
            <a:r>
              <a:rPr lang="en-US" dirty="0"/>
              <a:t> (more like BSD)</a:t>
            </a:r>
            <a:r>
              <a:rPr dirty="0"/>
              <a:t>: </a:t>
            </a:r>
            <a:endParaRPr lang="en-US" dirty="0"/>
          </a:p>
          <a:p>
            <a:pPr marL="0" lvl="2" indent="457200">
              <a:buSzTx/>
              <a:buFontTx/>
              <a:buNone/>
            </a:pPr>
            <a:r>
              <a:rPr lang="en-US" dirty="0"/>
              <a:t>“Do whatever you want with this software, but don’t blame me if it doesn’t work” </a:t>
            </a:r>
            <a:r>
              <a:rPr lang="en-US" i="1" dirty="0">
                <a:solidFill>
                  <a:schemeClr val="accent5">
                    <a:satOff val="-41871"/>
                    <a:lumOff val="-13058"/>
                  </a:schemeClr>
                </a:solidFill>
              </a:rPr>
              <a:t>freeware</a:t>
            </a:r>
          </a:p>
        </p:txBody>
      </p:sp>
      <p:sp>
        <p:nvSpPr>
          <p:cNvPr id="11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lstStyle/>
          <a:p>
            <a:r>
              <a:t>Copyleft v. permissive</a:t>
            </a:r>
          </a:p>
        </p:txBody>
      </p:sp>
      <p:sp>
        <p:nvSpPr>
          <p:cNvPr id="193" name="Slide Subtitle"/>
          <p:cNvSpPr txBox="1">
            <a:spLocks noGrp="1"/>
          </p:cNvSpPr>
          <p:nvPr>
            <p:ph type="body" idx="1"/>
          </p:nvPr>
        </p:nvSpPr>
        <p:spPr>
          <a:prstGeom prst="rect">
            <a:avLst/>
          </a:prstGeom>
        </p:spPr>
        <p:txBody>
          <a:bodyPr/>
          <a:lstStyle/>
          <a:p>
            <a:pPr>
              <a:lnSpc>
                <a:spcPct val="100000"/>
              </a:lnSpc>
            </a:pPr>
            <a:r>
              <a:rPr dirty="0"/>
              <a:t>Can I </a:t>
            </a:r>
            <a:r>
              <a:rPr i="1" dirty="0">
                <a:solidFill>
                  <a:schemeClr val="accent5">
                    <a:satOff val="-41871"/>
                    <a:lumOff val="-13058"/>
                  </a:schemeClr>
                </a:solidFill>
              </a:rPr>
              <a:t>combine</a:t>
            </a:r>
            <a:r>
              <a:rPr dirty="0"/>
              <a:t> OSS with my product, releasing my product under a different license (perhaps not even OS)?</a:t>
            </a:r>
          </a:p>
          <a:p>
            <a:pPr>
              <a:lnSpc>
                <a:spcPct val="100000"/>
              </a:lnSpc>
            </a:pPr>
            <a:r>
              <a:rPr i="1" dirty="0">
                <a:solidFill>
                  <a:schemeClr val="accent5">
                    <a:satOff val="-41871"/>
                    <a:lumOff val="-13058"/>
                  </a:schemeClr>
                </a:solidFill>
              </a:rPr>
              <a:t>Permissive licenses</a:t>
            </a:r>
            <a:r>
              <a:rPr dirty="0"/>
              <a:t> encourage adoption by permitting this practice</a:t>
            </a:r>
          </a:p>
          <a:p>
            <a:pPr>
              <a:lnSpc>
                <a:spcPct val="100000"/>
              </a:lnSpc>
            </a:pPr>
            <a:r>
              <a:rPr i="1" dirty="0">
                <a:solidFill>
                  <a:schemeClr val="accent5">
                    <a:satOff val="-41871"/>
                    <a:lumOff val="-13058"/>
                  </a:schemeClr>
                </a:solidFill>
              </a:rPr>
              <a:t>Copyleft</a:t>
            </a:r>
            <a:r>
              <a:rPr dirty="0"/>
              <a:t> “protects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dirty="0"/>
              <a:t>Philosophy: </a:t>
            </a:r>
            <a:r>
              <a:rPr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2466</TotalTime>
  <Words>4076</Words>
  <Application>Microsoft Office PowerPoint</Application>
  <PresentationFormat>Custom</PresentationFormat>
  <Paragraphs>289</Paragraphs>
  <Slides>30</Slides>
  <Notes>22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Helvetica Neue</vt:lpstr>
      <vt:lpstr>Verdana</vt:lpstr>
      <vt:lpstr>21_BasicWhite</vt:lpstr>
      <vt:lpstr>CS 4530 Fundamentals of Software Engineering  Module 16: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Free software as a Philosophy</vt:lpstr>
      <vt:lpstr>Copyleft v. permissive</vt:lpstr>
      <vt:lpstr>GNU/Linux (1991-Today)</vt:lpstr>
      <vt:lpstr>IBM TV Commercial: “Prodigy”</vt:lpstr>
      <vt:lpstr>Netscape’s open-source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philosophies are expressed in some licenses</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Bhutta, Adeel</cp:lastModifiedBy>
  <cp:revision>66</cp:revision>
  <dcterms:modified xsi:type="dcterms:W3CDTF">2024-11-05T19:55:18Z</dcterms:modified>
</cp:coreProperties>
</file>